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8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Times New Roman" charset="1" panose="02020603050405020304"/>
      <p:regular r:id="rId26"/>
    </p:embeddedFont>
    <p:embeddedFont>
      <p:font typeface="Times New Roman Bold" charset="1" panose="02020803070505020304"/>
      <p:regular r:id="rId27"/>
    </p:embeddedFont>
    <p:embeddedFont>
      <p:font typeface="Arial" charset="1" panose="020B0604020202020204"/>
      <p:regular r:id="rId31"/>
    </p:embeddedFont>
    <p:embeddedFont>
      <p:font typeface="Calibri (MS) Bold" charset="1" panose="020F0702030404030204"/>
      <p:regular r:id="rId32"/>
    </p:embeddedFont>
    <p:embeddedFont>
      <p:font typeface="Arial Bold" charset="1" panose="020B07040202020202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notesMasters/notesMaster1.xml" Type="http://schemas.openxmlformats.org/officeDocument/2006/relationships/notesMaster"/><Relationship Id="rId29" Target="theme/theme2.xml" Type="http://schemas.openxmlformats.org/officeDocument/2006/relationships/theme"/><Relationship Id="rId3" Target="viewProps.xml" Type="http://schemas.openxmlformats.org/officeDocument/2006/relationships/viewProps"/><Relationship Id="rId30" Target="notesSlides/notesSlide1.xml" Type="http://schemas.openxmlformats.org/officeDocument/2006/relationships/notesSlide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notesSlides/notesSlide2.xml" Type="http://schemas.openxmlformats.org/officeDocument/2006/relationships/notesSlide"/><Relationship Id="rId35" Target="notesSlides/notesSlide3.xml" Type="http://schemas.openxmlformats.org/officeDocument/2006/relationships/notesSlide"/><Relationship Id="rId36" Target="notesSlides/notesSlide4.xml" Type="http://schemas.openxmlformats.org/officeDocument/2006/relationships/notesSlide"/><Relationship Id="rId37" Target="notesSlides/notesSlide5.xml" Type="http://schemas.openxmlformats.org/officeDocument/2006/relationships/notesSlide"/><Relationship Id="rId38" Target="notesSlides/notesSlide6.xml" Type="http://schemas.openxmlformats.org/officeDocument/2006/relationships/notesSlide"/><Relationship Id="rId39" Target="notesSlides/notesSlide7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8.xml" Type="http://schemas.openxmlformats.org/officeDocument/2006/relationships/notesSlide"/><Relationship Id="rId41" Target="notesSlides/notesSlide9.xml" Type="http://schemas.openxmlformats.org/officeDocument/2006/relationships/notesSlide"/><Relationship Id="rId42" Target="notesSlides/notesSlide10.xml" Type="http://schemas.openxmlformats.org/officeDocument/2006/relationships/notesSlide"/><Relationship Id="rId43" Target="notesSlides/notesSlide11.xml" Type="http://schemas.openxmlformats.org/officeDocument/2006/relationships/notesSlide"/><Relationship Id="rId44" Target="notesSlides/notesSlide12.xml" Type="http://schemas.openxmlformats.org/officeDocument/2006/relationships/notesSlide"/><Relationship Id="rId45" Target="notesSlides/notesSlide13.xml" Type="http://schemas.openxmlformats.org/officeDocument/2006/relationships/notesSlide"/><Relationship Id="rId46" Target="notesSlides/notesSlide14.xml" Type="http://schemas.openxmlformats.org/officeDocument/2006/relationships/notesSlide"/><Relationship Id="rId47" Target="notesSlides/notesSlide15.xml" Type="http://schemas.openxmlformats.org/officeDocument/2006/relationships/notesSlide"/><Relationship Id="rId48" Target="notesSlides/notesSlide16.xml" Type="http://schemas.openxmlformats.org/officeDocument/2006/relationships/notesSlide"/><Relationship Id="rId49" Target="notesSlides/notesSlide17.xml" Type="http://schemas.openxmlformats.org/officeDocument/2006/relationships/notesSlide"/><Relationship Id="rId5" Target="tableStyles.xml" Type="http://schemas.openxmlformats.org/officeDocument/2006/relationships/tableStyles"/><Relationship Id="rId50" Target="notesSlides/notesSlide18.xml" Type="http://schemas.openxmlformats.org/officeDocument/2006/relationships/notesSlide"/><Relationship Id="rId51" Target="notesSlides/notesSlide19.xml" Type="http://schemas.openxmlformats.org/officeDocument/2006/relationships/notesSlide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1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1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8.xml" Type="http://schemas.openxmlformats.org/officeDocument/2006/relationships/slide"/></Relationships>
</file>

<file path=ppt/notesSlides/_rels/notesSlide1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9.xml" Type="http://schemas.openxmlformats.org/officeDocument/2006/relationships/slide"/></Relationships>
</file>

<file path=ppt/notesSlides/_rels/notesSlide1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2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2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2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2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2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6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7.xml" Type="http://schemas.openxmlformats.org/officeDocument/2006/relationships/notesSlide"/><Relationship Id="rId3" Target="../media/image2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8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jpeg" Type="http://schemas.openxmlformats.org/officeDocument/2006/relationships/image"/><Relationship Id="rId4" Target="../media/image2.png" Type="http://schemas.openxmlformats.org/officeDocument/2006/relationships/image"/><Relationship Id="rId5" Target="../media/image3.jpeg" Type="http://schemas.openxmlformats.org/officeDocument/2006/relationships/image"/><Relationship Id="rId6" Target="../media/image4.jpeg" Type="http://schemas.openxmlformats.org/officeDocument/2006/relationships/image"/><Relationship Id="rId7" Target="../media/image5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9.xml" Type="http://schemas.openxmlformats.org/officeDocument/2006/relationships/notesSlide"/><Relationship Id="rId3" Target="../media/image16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2.png" Type="http://schemas.openxmlformats.org/officeDocument/2006/relationships/image"/><Relationship Id="rId4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57300" y="644549"/>
            <a:ext cx="15773400" cy="4279106"/>
            <a:chOff x="0" y="0"/>
            <a:chExt cx="21031200" cy="57054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31200" cy="5705473"/>
            </a:xfrm>
            <a:custGeom>
              <a:avLst/>
              <a:gdLst/>
              <a:ahLst/>
              <a:cxnLst/>
              <a:rect r="r" b="b" t="t" l="l"/>
              <a:pathLst>
                <a:path h="5705473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5705473"/>
                  </a:lnTo>
                  <a:lnTo>
                    <a:pt x="0" y="5705473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21824" r="0" b="-21824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>
              <a:off x="0" y="57150"/>
              <a:ext cx="21031200" cy="5648324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9504"/>
                </a:lnSpc>
              </a:pPr>
              <a:r>
                <a:rPr lang="en-US" sz="88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Agentic AI Hackathon: Building Intelligent Agents with IBM Granite and LangFlow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03696" y="9473279"/>
            <a:ext cx="17280607" cy="465077"/>
            <a:chOff x="0" y="0"/>
            <a:chExt cx="23040810" cy="6201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840359" y="6171322"/>
            <a:ext cx="14607283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b="true" sz="4299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Agentic AI System for Explainable Traffic Congestion Analysis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40359" y="5237926"/>
            <a:ext cx="4222254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b="true" sz="3999" u="sng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Problem statement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06386" y="456286"/>
            <a:ext cx="8863394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b="true" sz="3600" u="sng">
                <a:solidFill>
                  <a:srgbClr val="051D3A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Langflow component Used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70969" y="1037311"/>
            <a:ext cx="16241084" cy="8634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268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Chat Input</a:t>
            </a:r>
          </a:p>
          <a:p>
            <a:pPr algn="l" marL="906780" indent="-302260" lvl="2">
              <a:lnSpc>
                <a:spcPts val="1722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Captures user traffic-related queries in natural language</a:t>
            </a:r>
          </a:p>
          <a:p>
            <a:pPr algn="l">
              <a:lnSpc>
                <a:spcPts val="1722"/>
              </a:lnSpc>
            </a:pPr>
          </a:p>
          <a:p>
            <a:pPr algn="l">
              <a:lnSpc>
                <a:spcPts val="1722"/>
              </a:lnSpc>
            </a:pPr>
          </a:p>
          <a:p>
            <a:pPr algn="l" marL="453390" indent="-226695" lvl="1">
              <a:lnSpc>
                <a:spcPts val="1722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Prompt Template</a:t>
            </a:r>
          </a:p>
          <a:p>
            <a:pPr algn="l" marL="906780" indent="-302260" lvl="2">
              <a:lnSpc>
                <a:spcPts val="2268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Structures user input to guide focused, context-aware reasoning</a:t>
            </a:r>
          </a:p>
          <a:p>
            <a:pPr algn="l">
              <a:lnSpc>
                <a:spcPts val="2268"/>
              </a:lnSpc>
            </a:pPr>
          </a:p>
          <a:p>
            <a:pPr algn="l" marL="453390" indent="-226695" lvl="1">
              <a:lnSpc>
                <a:spcPts val="2268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Embedding Model (IBM Granite Embeddings)</a:t>
            </a:r>
          </a:p>
          <a:p>
            <a:pPr algn="l" marL="906780" indent="-302260" lvl="2">
              <a:lnSpc>
                <a:spcPts val="2268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Converts traffic documents and user queries into semantic vectors</a:t>
            </a:r>
          </a:p>
          <a:p>
            <a:pPr algn="l">
              <a:lnSpc>
                <a:spcPts val="2268"/>
              </a:lnSpc>
            </a:pPr>
          </a:p>
          <a:p>
            <a:pPr algn="l" marL="453390" indent="-226695" lvl="1">
              <a:lnSpc>
                <a:spcPts val="2268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Astra DB</a:t>
            </a:r>
          </a:p>
          <a:p>
            <a:pPr algn="l" marL="906780" indent="-302260" lvl="2">
              <a:lnSpc>
                <a:spcPts val="2268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Stores and retrieves relevant traffic knowledge using vector similarity</a:t>
            </a:r>
          </a:p>
          <a:p>
            <a:pPr algn="l">
              <a:lnSpc>
                <a:spcPts val="2268"/>
              </a:lnSpc>
            </a:pPr>
          </a:p>
          <a:p>
            <a:pPr algn="l" marL="453390" indent="-226695" lvl="1">
              <a:lnSpc>
                <a:spcPts val="2268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Parser (Stringify)</a:t>
            </a:r>
          </a:p>
          <a:p>
            <a:pPr algn="l" marL="906780" indent="-302260" lvl="2">
              <a:lnSpc>
                <a:spcPts val="2268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Transforms retrieved data into readable context for reasoning</a:t>
            </a:r>
          </a:p>
          <a:p>
            <a:pPr algn="l">
              <a:lnSpc>
                <a:spcPts val="2268"/>
              </a:lnSpc>
            </a:pPr>
          </a:p>
          <a:p>
            <a:pPr algn="l" marL="453390" indent="-226695" lvl="1">
              <a:lnSpc>
                <a:spcPts val="2268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Language Model (IBM Granite)</a:t>
            </a:r>
          </a:p>
          <a:p>
            <a:pPr algn="l" marL="906780" indent="-302260" lvl="2">
              <a:lnSpc>
                <a:spcPts val="2268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Performs controlled analytical reasoning and explanation generation</a:t>
            </a:r>
          </a:p>
          <a:p>
            <a:pPr algn="l">
              <a:lnSpc>
                <a:spcPts val="2268"/>
              </a:lnSpc>
            </a:pPr>
          </a:p>
          <a:p>
            <a:pPr algn="l" marL="453390" indent="-226695" lvl="1">
              <a:lnSpc>
                <a:spcPts val="2268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Traffic Data Analyzer (Agent)</a:t>
            </a:r>
          </a:p>
          <a:p>
            <a:pPr algn="l" marL="906780" indent="-302260" lvl="2">
              <a:lnSpc>
                <a:spcPts val="2268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Identifies congestion indicators and traffic patterns</a:t>
            </a:r>
          </a:p>
          <a:p>
            <a:pPr algn="l">
              <a:lnSpc>
                <a:spcPts val="2268"/>
              </a:lnSpc>
            </a:pPr>
          </a:p>
          <a:p>
            <a:pPr algn="l" marL="453390" indent="-226695" lvl="1">
              <a:lnSpc>
                <a:spcPts val="2268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Congestion Cause Analyzer (Agent)</a:t>
            </a:r>
          </a:p>
          <a:p>
            <a:pPr algn="l" marL="906780" indent="-302260" lvl="2">
              <a:lnSpc>
                <a:spcPts val="2268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Determines underlying causes of congestion through causal analysis</a:t>
            </a:r>
          </a:p>
          <a:p>
            <a:pPr algn="l">
              <a:lnSpc>
                <a:spcPts val="2268"/>
              </a:lnSpc>
            </a:pPr>
          </a:p>
          <a:p>
            <a:pPr algn="l" marL="453390" indent="-226695" lvl="1">
              <a:lnSpc>
                <a:spcPts val="2268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Explainable Insight Assistant (Agent)</a:t>
            </a:r>
          </a:p>
          <a:p>
            <a:pPr algn="l" marL="906780" indent="-302260" lvl="2">
              <a:lnSpc>
                <a:spcPts val="2268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Converts technical analysis into clear, human-readable explanations</a:t>
            </a:r>
          </a:p>
          <a:p>
            <a:pPr algn="l">
              <a:lnSpc>
                <a:spcPts val="2268"/>
              </a:lnSpc>
            </a:pPr>
          </a:p>
          <a:p>
            <a:pPr algn="l" marL="453390" indent="-226695" lvl="1">
              <a:lnSpc>
                <a:spcPts val="2268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Chat Output</a:t>
            </a:r>
          </a:p>
          <a:p>
            <a:pPr algn="l" marL="906780" indent="-302260" lvl="2">
              <a:lnSpc>
                <a:spcPts val="2268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Presents the final explainable traffic insights to the user</a:t>
            </a:r>
          </a:p>
          <a:p>
            <a:pPr algn="l">
              <a:lnSpc>
                <a:spcPts val="3150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625598" y="997239"/>
            <a:ext cx="13735533" cy="8368551"/>
          </a:xfrm>
          <a:custGeom>
            <a:avLst/>
            <a:gdLst/>
            <a:ahLst/>
            <a:cxnLst/>
            <a:rect r="r" b="b" t="t" l="l"/>
            <a:pathLst>
              <a:path h="8368551" w="13735533">
                <a:moveTo>
                  <a:pt x="0" y="0"/>
                </a:moveTo>
                <a:lnTo>
                  <a:pt x="13735534" y="0"/>
                </a:lnTo>
                <a:lnTo>
                  <a:pt x="13735534" y="8368551"/>
                </a:lnTo>
                <a:lnTo>
                  <a:pt x="0" y="83685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49607" y="318249"/>
            <a:ext cx="6843227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Input Screenshot-1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573577" y="909601"/>
            <a:ext cx="10549444" cy="8348699"/>
          </a:xfrm>
          <a:custGeom>
            <a:avLst/>
            <a:gdLst/>
            <a:ahLst/>
            <a:cxnLst/>
            <a:rect r="r" b="b" t="t" l="l"/>
            <a:pathLst>
              <a:path h="8348699" w="10549444">
                <a:moveTo>
                  <a:pt x="0" y="0"/>
                </a:moveTo>
                <a:lnTo>
                  <a:pt x="10549444" y="0"/>
                </a:lnTo>
                <a:lnTo>
                  <a:pt x="10549444" y="8348699"/>
                </a:lnTo>
                <a:lnTo>
                  <a:pt x="0" y="83486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49607" y="318249"/>
            <a:ext cx="6843227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Input Screenshot-2 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241574" y="1028700"/>
            <a:ext cx="11804843" cy="8229600"/>
          </a:xfrm>
          <a:custGeom>
            <a:avLst/>
            <a:gdLst/>
            <a:ahLst/>
            <a:cxnLst/>
            <a:rect r="r" b="b" t="t" l="l"/>
            <a:pathLst>
              <a:path h="8229600" w="11804843">
                <a:moveTo>
                  <a:pt x="0" y="0"/>
                </a:moveTo>
                <a:lnTo>
                  <a:pt x="11804843" y="0"/>
                </a:lnTo>
                <a:lnTo>
                  <a:pt x="1180484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49607" y="318249"/>
            <a:ext cx="6843227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Input Screenshot-3 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988173" y="1113545"/>
            <a:ext cx="14735100" cy="7834760"/>
          </a:xfrm>
          <a:custGeom>
            <a:avLst/>
            <a:gdLst/>
            <a:ahLst/>
            <a:cxnLst/>
            <a:rect r="r" b="b" t="t" l="l"/>
            <a:pathLst>
              <a:path h="7834760" w="14735100">
                <a:moveTo>
                  <a:pt x="0" y="0"/>
                </a:moveTo>
                <a:lnTo>
                  <a:pt x="14735100" y="0"/>
                </a:lnTo>
                <a:lnTo>
                  <a:pt x="14735100" y="7834761"/>
                </a:lnTo>
                <a:lnTo>
                  <a:pt x="0" y="78347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49607" y="318249"/>
            <a:ext cx="6843227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Input Screenshot-4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985487" y="855212"/>
            <a:ext cx="11199231" cy="1983197"/>
          </a:xfrm>
          <a:custGeom>
            <a:avLst/>
            <a:gdLst/>
            <a:ahLst/>
            <a:cxnLst/>
            <a:rect r="r" b="b" t="t" l="l"/>
            <a:pathLst>
              <a:path h="1983197" w="11199231">
                <a:moveTo>
                  <a:pt x="0" y="0"/>
                </a:moveTo>
                <a:lnTo>
                  <a:pt x="11199232" y="0"/>
                </a:lnTo>
                <a:lnTo>
                  <a:pt x="11199232" y="1983197"/>
                </a:lnTo>
                <a:lnTo>
                  <a:pt x="0" y="19831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371842" y="3130909"/>
            <a:ext cx="10426521" cy="6127391"/>
          </a:xfrm>
          <a:custGeom>
            <a:avLst/>
            <a:gdLst/>
            <a:ahLst/>
            <a:cxnLst/>
            <a:rect r="r" b="b" t="t" l="l"/>
            <a:pathLst>
              <a:path h="6127391" w="10426521">
                <a:moveTo>
                  <a:pt x="0" y="0"/>
                </a:moveTo>
                <a:lnTo>
                  <a:pt x="10426521" y="0"/>
                </a:lnTo>
                <a:lnTo>
                  <a:pt x="10426521" y="6127391"/>
                </a:lnTo>
                <a:lnTo>
                  <a:pt x="0" y="61273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89421" y="225581"/>
            <a:ext cx="7708192" cy="629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Output Screenshot 1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260033" y="1028700"/>
            <a:ext cx="10823245" cy="1469362"/>
          </a:xfrm>
          <a:custGeom>
            <a:avLst/>
            <a:gdLst/>
            <a:ahLst/>
            <a:cxnLst/>
            <a:rect r="r" b="b" t="t" l="l"/>
            <a:pathLst>
              <a:path h="1469362" w="10823245">
                <a:moveTo>
                  <a:pt x="0" y="0"/>
                </a:moveTo>
                <a:lnTo>
                  <a:pt x="10823245" y="0"/>
                </a:lnTo>
                <a:lnTo>
                  <a:pt x="10823245" y="1469362"/>
                </a:lnTo>
                <a:lnTo>
                  <a:pt x="0" y="14693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7289" r="0" b="-1728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541519" y="2732783"/>
            <a:ext cx="12260272" cy="6740496"/>
          </a:xfrm>
          <a:custGeom>
            <a:avLst/>
            <a:gdLst/>
            <a:ahLst/>
            <a:cxnLst/>
            <a:rect r="r" b="b" t="t" l="l"/>
            <a:pathLst>
              <a:path h="6740496" w="12260272">
                <a:moveTo>
                  <a:pt x="0" y="0"/>
                </a:moveTo>
                <a:lnTo>
                  <a:pt x="12260272" y="0"/>
                </a:lnTo>
                <a:lnTo>
                  <a:pt x="12260272" y="6740496"/>
                </a:lnTo>
                <a:lnTo>
                  <a:pt x="0" y="67404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21107" y="318249"/>
            <a:ext cx="6750548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Output </a:t>
            </a: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Screenshot 2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28086" y="4894"/>
            <a:ext cx="9666742" cy="1023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68"/>
              </a:lnSpc>
            </a:pPr>
            <a:r>
              <a:rPr lang="en-US" b="true" sz="4650" u="sng">
                <a:solidFill>
                  <a:srgbClr val="051D3A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Future Scope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8739" y="838200"/>
            <a:ext cx="15182424" cy="836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5680" indent="-262840" lvl="1">
              <a:lnSpc>
                <a:spcPts val="4735"/>
              </a:lnSpc>
              <a:buFont typeface="Arial"/>
              <a:buChar char="•"/>
            </a:pP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Real-Time Explainable Traffic Analysis</a:t>
            </a:r>
          </a:p>
          <a:p>
            <a:pPr algn="l">
              <a:lnSpc>
                <a:spcPts val="4735"/>
              </a:lnSpc>
            </a:pPr>
            <a:r>
              <a:rPr lang="en-US" sz="2434" b="true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2434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Integrating live data from traffic sensors, GPS systems, and IoT devices to generate real-time congestion explanations, not just alerts.</a:t>
            </a:r>
          </a:p>
          <a:p>
            <a:pPr algn="l" marL="525680" indent="-262840" lvl="1">
              <a:lnSpc>
                <a:spcPts val="4735"/>
              </a:lnSpc>
              <a:buFont typeface="Arial"/>
              <a:buChar char="•"/>
            </a:pP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Context-Aware Intelligence</a:t>
            </a:r>
          </a:p>
          <a:p>
            <a:pPr algn="l">
              <a:lnSpc>
                <a:spcPts val="4735"/>
              </a:lnSpc>
            </a:pP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2434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Incorporating weather conditions, public events,</a:t>
            </a:r>
            <a:r>
              <a:rPr lang="en-US" sz="2434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roadworks, and incidents to enhance cause-based traffic reasoning.</a:t>
            </a:r>
          </a:p>
          <a:p>
            <a:pPr algn="l" marL="525680" indent="-262840" lvl="1">
              <a:lnSpc>
                <a:spcPts val="4735"/>
              </a:lnSpc>
              <a:buFont typeface="Arial"/>
              <a:buChar char="•"/>
            </a:pP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Predictive &amp; Preventive Insights</a:t>
            </a:r>
          </a:p>
          <a:p>
            <a:pPr algn="l">
              <a:lnSpc>
                <a:spcPts val="4735"/>
              </a:lnSpc>
            </a:pPr>
            <a:r>
              <a:rPr lang="en-US" sz="2434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Extending the system to forecast congestion trends and explain future risks using historical and temporal patterns.</a:t>
            </a:r>
          </a:p>
          <a:p>
            <a:pPr algn="l" marL="525680" indent="-262840" lvl="1">
              <a:lnSpc>
                <a:spcPts val="4735"/>
              </a:lnSpc>
              <a:buFont typeface="Arial"/>
              <a:buChar char="•"/>
            </a:pP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City-Level Decision Dashboards</a:t>
            </a:r>
          </a:p>
          <a:p>
            <a:pPr algn="l">
              <a:lnSpc>
                <a:spcPts val="4735"/>
              </a:lnSpc>
            </a:pP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2434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Visualizing explainable traffic insights for traffic control rooms and urban planners to support data-driven interventions.</a:t>
            </a:r>
          </a:p>
          <a:p>
            <a:pPr algn="l" marL="525680" indent="-262840" lvl="1">
              <a:lnSpc>
                <a:spcPts val="4735"/>
              </a:lnSpc>
              <a:buFont typeface="Arial"/>
              <a:buChar char="•"/>
            </a:pP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Scalable </a:t>
            </a: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Multi-City Deployment</a:t>
            </a:r>
          </a:p>
          <a:p>
            <a:pPr algn="l">
              <a:lnSpc>
                <a:spcPts val="4735"/>
              </a:lnSpc>
            </a:pP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2434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Adapting the system for multiple cities with configurable traffic rules and infrastructure models.</a:t>
            </a:r>
          </a:p>
          <a:p>
            <a:pPr algn="l" marL="525680" indent="-262840" lvl="1">
              <a:lnSpc>
                <a:spcPts val="4735"/>
              </a:lnSpc>
              <a:buFont typeface="Arial"/>
              <a:buChar char="•"/>
            </a:pP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Su</a:t>
            </a: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stainab</a:t>
            </a: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ility &amp; Emergency Support</a:t>
            </a:r>
          </a:p>
          <a:p>
            <a:pPr algn="l">
              <a:lnSpc>
                <a:spcPts val="4735"/>
              </a:lnSpc>
            </a:pPr>
            <a:r>
              <a:rPr lang="en-US" b="true" sz="243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2434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Linking congestion analysis with emission estimates and e</a:t>
            </a:r>
            <a:r>
              <a:rPr lang="en-US" sz="2434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nabling explainable routing insights for emergency services.</a:t>
            </a:r>
          </a:p>
          <a:p>
            <a:pPr algn="l">
              <a:lnSpc>
                <a:spcPts val="4738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828086" y="7936516"/>
            <a:ext cx="11202829" cy="784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sz="2775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28086" y="288198"/>
            <a:ext cx="9666742" cy="1073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45"/>
              </a:lnSpc>
            </a:pPr>
            <a:r>
              <a:rPr lang="en-US" b="true" sz="4850" u="sng">
                <a:solidFill>
                  <a:srgbClr val="051D3A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Git Hub Link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>
            <a:off x="5897880" y="514350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4122357" y="1486070"/>
            <a:ext cx="10043287" cy="7477236"/>
          </a:xfrm>
          <a:custGeom>
            <a:avLst/>
            <a:gdLst/>
            <a:ahLst/>
            <a:cxnLst/>
            <a:rect r="r" b="b" t="t" l="l"/>
            <a:pathLst>
              <a:path h="7477236" w="10043287">
                <a:moveTo>
                  <a:pt x="0" y="0"/>
                </a:moveTo>
                <a:lnTo>
                  <a:pt x="10043286" y="0"/>
                </a:lnTo>
                <a:lnTo>
                  <a:pt x="10043286" y="7477235"/>
                </a:lnTo>
                <a:lnTo>
                  <a:pt x="0" y="74772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802581" y="9048750"/>
            <a:ext cx="7977585" cy="622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99"/>
              </a:lnSpc>
              <a:spcBef>
                <a:spcPct val="0"/>
              </a:spcBef>
            </a:pPr>
            <a:r>
              <a:rPr lang="en-US" sz="2775" u="sng">
                <a:solidFill>
                  <a:srgbClr val="5B9BD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link : https://github.com/Gagana1905/Traffic-congestion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28086" y="269148"/>
            <a:ext cx="9666742" cy="1122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22"/>
              </a:lnSpc>
            </a:pPr>
            <a:r>
              <a:rPr lang="en-US" b="true" sz="5050" u="sng">
                <a:solidFill>
                  <a:srgbClr val="051D3A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References 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078115" y="1211063"/>
            <a:ext cx="13821870" cy="8262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2301" indent="-321151" lvl="1">
              <a:lnSpc>
                <a:spcPts val="5786"/>
              </a:lnSpc>
              <a:buFont typeface="Arial"/>
              <a:buChar char="•"/>
            </a:pPr>
            <a:r>
              <a:rPr lang="en-US" b="true" sz="297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IBM watsonx.ai</a:t>
            </a:r>
            <a:r>
              <a:rPr lang="en-US" b="true" sz="297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Documentation</a:t>
            </a:r>
          </a:p>
          <a:p>
            <a:pPr algn="l">
              <a:lnSpc>
                <a:spcPts val="5008"/>
              </a:lnSpc>
            </a:pPr>
            <a:r>
              <a:rPr lang="en-US" sz="2575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IBM Corporation. watsonx.ai – Foundation Models and AI Studio.</a:t>
            </a:r>
          </a:p>
          <a:p>
            <a:pPr algn="l">
              <a:lnSpc>
                <a:spcPts val="5008"/>
              </a:lnSpc>
            </a:pPr>
            <a:r>
              <a:rPr lang="en-US" sz="2575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https://www.ibm.com/products/watsonx-ai</a:t>
            </a:r>
          </a:p>
          <a:p>
            <a:pPr algn="l" marL="642301" indent="-321151" lvl="1">
              <a:lnSpc>
                <a:spcPts val="5786"/>
              </a:lnSpc>
              <a:buFont typeface="Arial"/>
              <a:buChar char="•"/>
            </a:pPr>
            <a:r>
              <a:rPr lang="en-US" b="true" sz="297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IBM Granite Foundation Models</a:t>
            </a:r>
          </a:p>
          <a:p>
            <a:pPr algn="l">
              <a:lnSpc>
                <a:spcPts val="5397"/>
              </a:lnSpc>
            </a:pPr>
            <a:r>
              <a:rPr lang="en-US" sz="2775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IBM Research. Granite Foundation Models for Enterprise AI.</a:t>
            </a:r>
          </a:p>
          <a:p>
            <a:pPr algn="l">
              <a:lnSpc>
                <a:spcPts val="5397"/>
              </a:lnSpc>
            </a:pPr>
            <a:r>
              <a:rPr lang="en-US" sz="2775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https://www.ibm.com/watsonx/granite</a:t>
            </a:r>
          </a:p>
          <a:p>
            <a:pPr algn="l" marL="642301" indent="-321151" lvl="1">
              <a:lnSpc>
                <a:spcPts val="5786"/>
              </a:lnSpc>
              <a:buFont typeface="Arial"/>
              <a:buChar char="•"/>
            </a:pPr>
            <a:r>
              <a:rPr lang="en-US" b="true" sz="297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Langflow Documentation</a:t>
            </a:r>
          </a:p>
          <a:p>
            <a:pPr algn="l">
              <a:lnSpc>
                <a:spcPts val="5591"/>
              </a:lnSpc>
            </a:pPr>
            <a:r>
              <a:rPr lang="en-US" sz="2874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Langflow. Visual Framework for LLM-powered and Agentic AI Applications.</a:t>
            </a:r>
          </a:p>
          <a:p>
            <a:pPr algn="l">
              <a:lnSpc>
                <a:spcPts val="5591"/>
              </a:lnSpc>
            </a:pPr>
            <a:r>
              <a:rPr lang="en-US" sz="2874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https://docs.langflow.org</a:t>
            </a:r>
          </a:p>
          <a:p>
            <a:pPr algn="l" marL="642301" indent="-321151" lvl="1">
              <a:lnSpc>
                <a:spcPts val="5789"/>
              </a:lnSpc>
              <a:buFont typeface="Arial"/>
              <a:buChar char="•"/>
            </a:pPr>
            <a:r>
              <a:rPr lang="en-US" b="true" sz="2974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Urban Traffic Congestion Studies</a:t>
            </a:r>
          </a:p>
          <a:p>
            <a:pPr algn="l">
              <a:lnSpc>
                <a:spcPts val="5397"/>
              </a:lnSpc>
            </a:pPr>
            <a:r>
              <a:rPr lang="en-US" sz="2775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Federal</a:t>
            </a:r>
            <a:r>
              <a:rPr lang="en-US" sz="2775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Highway Administration (FHWA). Traffic Congestion and Reliability.</a:t>
            </a:r>
          </a:p>
          <a:p>
            <a:pPr algn="l">
              <a:lnSpc>
                <a:spcPts val="5399"/>
              </a:lnSpc>
            </a:pPr>
            <a:r>
              <a:rPr lang="en-US" sz="2775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https://ops.fhwa.dot.gov/congestion_report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589411" y="182227"/>
            <a:ext cx="10952588" cy="1049951"/>
            <a:chOff x="0" y="0"/>
            <a:chExt cx="14603451" cy="13999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603456" cy="1399939"/>
            </a:xfrm>
            <a:custGeom>
              <a:avLst/>
              <a:gdLst/>
              <a:ahLst/>
              <a:cxnLst/>
              <a:rect r="r" b="b" t="t" l="l"/>
              <a:pathLst>
                <a:path h="1399939" w="14603456">
                  <a:moveTo>
                    <a:pt x="0" y="0"/>
                  </a:moveTo>
                  <a:lnTo>
                    <a:pt x="14603456" y="0"/>
                  </a:lnTo>
                  <a:lnTo>
                    <a:pt x="14603456" y="1399939"/>
                  </a:lnTo>
                  <a:lnTo>
                    <a:pt x="0" y="1399939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83878" r="0" b="-122637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14603451" cy="137135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670"/>
                </a:lnSpc>
              </a:pPr>
              <a:r>
                <a:rPr lang="en-US" b="true" sz="5250">
                  <a:solidFill>
                    <a:srgbClr val="00206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Name of the team:  ThinkAI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199723" y="1445187"/>
            <a:ext cx="11139611" cy="677275"/>
            <a:chOff x="0" y="0"/>
            <a:chExt cx="14852815" cy="90303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852813" cy="903038"/>
            </a:xfrm>
            <a:custGeom>
              <a:avLst/>
              <a:gdLst/>
              <a:ahLst/>
              <a:cxnLst/>
              <a:rect r="r" b="b" t="t" l="l"/>
              <a:pathLst>
                <a:path h="903038" w="14852813">
                  <a:moveTo>
                    <a:pt x="0" y="0"/>
                  </a:moveTo>
                  <a:lnTo>
                    <a:pt x="14852813" y="0"/>
                  </a:lnTo>
                  <a:lnTo>
                    <a:pt x="14852813" y="903038"/>
                  </a:lnTo>
                  <a:lnTo>
                    <a:pt x="0" y="90303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70482" r="0" b="-270482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14852815" cy="87445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184"/>
                </a:lnSpc>
              </a:pPr>
              <a:r>
                <a:rPr lang="en-US" b="true" sz="4800">
                  <a:solidFill>
                    <a:srgbClr val="00206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Details of Team members</a:t>
              </a:r>
            </a:p>
          </p:txBody>
        </p:sp>
      </p:grpSp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1850838" y="2122462"/>
          <a:ext cx="15170890" cy="7350817"/>
        </p:xfrm>
        <a:graphic>
          <a:graphicData uri="http://schemas.openxmlformats.org/drawingml/2006/table">
            <a:tbl>
              <a:tblPr/>
              <a:tblGrid>
                <a:gridCol w="2727151"/>
                <a:gridCol w="3219196"/>
                <a:gridCol w="3219196"/>
                <a:gridCol w="6005346"/>
              </a:tblGrid>
              <a:tr h="17908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TEAM MEMBER NAME</a:t>
                      </a: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Recent Passport Photo</a:t>
                      </a: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b="true" sz="2700">
                          <a:solidFill>
                            <a:srgbClr val="FFFFFF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Email ID </a:t>
                      </a: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b="true" sz="2700">
                          <a:solidFill>
                            <a:srgbClr val="FFFFFF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Phone number</a:t>
                      </a:r>
                      <a:endParaRPr lang="en-US" sz="1100"/>
                    </a:p>
                    <a:p>
                      <a:pPr algn="ctr">
                        <a:lnSpc>
                          <a:spcPts val="3240"/>
                        </a:lnSpc>
                      </a:pPr>
                      <a:r>
                        <a:rPr lang="en-US" b="true" sz="2700">
                          <a:solidFill>
                            <a:srgbClr val="FFFFFF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[WhatsApp] </a:t>
                      </a:r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</a:tr>
              <a:tr h="189485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EEF"/>
                    </a:solidFill>
                  </a:tcPr>
                </a:tc>
              </a:tr>
              <a:tr h="18389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</a:tr>
              <a:tr h="182616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50" marR="91450" marT="91450" marB="91450" anchor="ctr">
                    <a:lnL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7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EEF"/>
                    </a:solidFill>
                  </a:tcPr>
                </a:tc>
              </a:tr>
            </a:tbl>
          </a:graphicData>
        </a:graphic>
      </p:graphicFrame>
      <p:grpSp>
        <p:nvGrpSpPr>
          <p:cNvPr name="Group 9" id="9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98" t="0" r="-798" b="6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5358874" y="5841734"/>
            <a:ext cx="1692945" cy="1692945"/>
          </a:xfrm>
          <a:custGeom>
            <a:avLst/>
            <a:gdLst/>
            <a:ahLst/>
            <a:cxnLst/>
            <a:rect r="r" b="b" t="t" l="l"/>
            <a:pathLst>
              <a:path h="1692945" w="1692945">
                <a:moveTo>
                  <a:pt x="0" y="0"/>
                </a:moveTo>
                <a:lnTo>
                  <a:pt x="1692946" y="0"/>
                </a:lnTo>
                <a:lnTo>
                  <a:pt x="1692946" y="1692945"/>
                </a:lnTo>
                <a:lnTo>
                  <a:pt x="0" y="16929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421822" y="3984544"/>
            <a:ext cx="1567051" cy="1813327"/>
          </a:xfrm>
          <a:custGeom>
            <a:avLst/>
            <a:gdLst/>
            <a:ahLst/>
            <a:cxnLst/>
            <a:rect r="r" b="b" t="t" l="l"/>
            <a:pathLst>
              <a:path h="1813327" w="1567051">
                <a:moveTo>
                  <a:pt x="0" y="0"/>
                </a:moveTo>
                <a:lnTo>
                  <a:pt x="1567050" y="0"/>
                </a:lnTo>
                <a:lnTo>
                  <a:pt x="1567050" y="1813327"/>
                </a:lnTo>
                <a:lnTo>
                  <a:pt x="0" y="18133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5973" t="0" r="-16485" b="-14468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423136" y="7687079"/>
            <a:ext cx="1502789" cy="1781818"/>
          </a:xfrm>
          <a:custGeom>
            <a:avLst/>
            <a:gdLst/>
            <a:ahLst/>
            <a:cxnLst/>
            <a:rect r="r" b="b" t="t" l="l"/>
            <a:pathLst>
              <a:path h="1781818" w="1502789">
                <a:moveTo>
                  <a:pt x="0" y="0"/>
                </a:moveTo>
                <a:lnTo>
                  <a:pt x="1502789" y="0"/>
                </a:lnTo>
                <a:lnTo>
                  <a:pt x="1502789" y="1781818"/>
                </a:lnTo>
                <a:lnTo>
                  <a:pt x="0" y="178181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4623" r="0" b="-21886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921142" y="6481544"/>
            <a:ext cx="2557161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 G SAHANA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921142" y="4762500"/>
            <a:ext cx="2557161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GAGANA 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921142" y="8200589"/>
            <a:ext cx="2557161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PRIYA H 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69364" y="4719637"/>
            <a:ext cx="2557161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8867324199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69364" y="6415697"/>
            <a:ext cx="2557161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7975743923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769364" y="8131244"/>
            <a:ext cx="2557161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74066 84059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951028" y="4762500"/>
            <a:ext cx="2970510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  <a:spcBef>
                <a:spcPct val="0"/>
              </a:spcBef>
            </a:pPr>
            <a:r>
              <a:rPr lang="en-US" b="true" sz="189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gaganaravi19@gmail.com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756807" y="6501422"/>
            <a:ext cx="3358952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  <a:spcBef>
                <a:spcPct val="0"/>
              </a:spcBef>
            </a:pPr>
            <a:r>
              <a:rPr lang="en-US" b="true" sz="189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sahanagowda27j@gmail.com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051635" y="8148201"/>
            <a:ext cx="2769295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9"/>
              </a:lnSpc>
              <a:spcBef>
                <a:spcPct val="0"/>
              </a:spcBef>
            </a:pPr>
            <a:r>
              <a:rPr lang="en-US" b="true" sz="189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priyahm271@gmail.com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3285449"/>
            <a:ext cx="18288000" cy="3716093"/>
            <a:chOff x="0" y="0"/>
            <a:chExt cx="24384000" cy="49547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4954778"/>
            </a:xfrm>
            <a:custGeom>
              <a:avLst/>
              <a:gdLst/>
              <a:ahLst/>
              <a:cxnLst/>
              <a:rect r="r" b="b" t="t" l="l"/>
              <a:pathLst>
                <a:path h="4954778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954778"/>
                  </a:lnTo>
                  <a:lnTo>
                    <a:pt x="0" y="49547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98" t="0" r="-798" b="6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37664" y="1443051"/>
            <a:ext cx="15921636" cy="690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58"/>
              </a:lnSpc>
            </a:pPr>
            <a:r>
              <a:rPr lang="en-US" sz="3798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Agentic AI System fo</a:t>
            </a:r>
            <a:r>
              <a:rPr lang="en-US" sz="3798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 Explainable Traffic Congestion Analysis</a:t>
            </a:r>
          </a:p>
          <a:p>
            <a:pPr algn="just">
              <a:lnSpc>
                <a:spcPts val="2525"/>
              </a:lnSpc>
            </a:pPr>
          </a:p>
          <a:p>
            <a:pPr algn="just">
              <a:lnSpc>
                <a:spcPts val="3409"/>
              </a:lnSpc>
            </a:pPr>
            <a:r>
              <a:rPr lang="en-US" sz="2841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The Challenge</a:t>
            </a:r>
          </a:p>
          <a:p>
            <a:pPr algn="just">
              <a:lnSpc>
                <a:spcPts val="3283"/>
              </a:lnSpc>
            </a:pPr>
            <a:r>
              <a:rPr lang="en-US" sz="273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Traffic operators receive congestion alerts, but lack clear explanationof why congestion occurs, leading to delayed decisions, reduced trust, and inefficient traffic management.</a:t>
            </a:r>
          </a:p>
          <a:p>
            <a:pPr algn="just">
              <a:lnSpc>
                <a:spcPts val="2525"/>
              </a:lnSpc>
            </a:pPr>
          </a:p>
          <a:p>
            <a:pPr algn="just">
              <a:lnSpc>
                <a:spcPts val="3409"/>
              </a:lnSpc>
            </a:pPr>
            <a:r>
              <a:rPr lang="en-US" sz="2841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Key Gaps in Existing Systems</a:t>
            </a:r>
          </a:p>
          <a:p>
            <a:pPr algn="just">
              <a:lnSpc>
                <a:spcPts val="2778"/>
              </a:lnSpc>
            </a:pPr>
          </a:p>
          <a:p>
            <a:pPr algn="just" marL="590704" indent="-295352" lvl="1">
              <a:lnSpc>
                <a:spcPts val="3283"/>
              </a:lnSpc>
              <a:buFont typeface="Arial"/>
              <a:buChar char="•"/>
            </a:pPr>
            <a:r>
              <a:rPr lang="en-US" sz="273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Detection without explanation – Systems show congestion but do not explain contributing factors</a:t>
            </a:r>
          </a:p>
          <a:p>
            <a:pPr algn="just" marL="590704" indent="-295352" lvl="1">
              <a:lnSpc>
                <a:spcPts val="3283"/>
              </a:lnSpc>
              <a:buFont typeface="Arial"/>
              <a:buChar char="•"/>
            </a:pPr>
            <a:r>
              <a:rPr lang="en-US" sz="273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Lack of context awareness – Time, location, weather, and situational factors are not reasoned together</a:t>
            </a:r>
          </a:p>
          <a:p>
            <a:pPr algn="just" marL="590704" indent="-295352" lvl="1">
              <a:lnSpc>
                <a:spcPts val="3283"/>
              </a:lnSpc>
              <a:buFont typeface="Arial"/>
              <a:buChar char="•"/>
            </a:pPr>
            <a:r>
              <a:rPr lang="en-US" sz="273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Fragmented and unreliable insights – Data scattered across sources makes decisions hard to trust</a:t>
            </a:r>
          </a:p>
          <a:p>
            <a:pPr algn="just" marL="590704" indent="-295352" lvl="1">
              <a:lnSpc>
                <a:spcPts val="3283"/>
              </a:lnSpc>
              <a:buFont typeface="Arial"/>
              <a:buChar char="•"/>
            </a:pPr>
            <a:r>
              <a:rPr lang="en-US" sz="273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Poor real-time interpretability – Dynamic changes (rain, accidents, peak hours) are not explained clearly</a:t>
            </a:r>
          </a:p>
          <a:p>
            <a:pPr algn="just" marL="590704" indent="-295352" lvl="1">
              <a:lnSpc>
                <a:spcPts val="3283"/>
              </a:lnSpc>
              <a:buFont typeface="Arial"/>
              <a:buChar char="•"/>
            </a:pPr>
            <a:r>
              <a:rPr lang="en-US" sz="273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inefficiency – Operators spend time interpreting data nstead of acting on insights</a:t>
            </a:r>
          </a:p>
          <a:p>
            <a:pPr algn="just">
              <a:lnSpc>
                <a:spcPts val="2525"/>
              </a:lnSpc>
            </a:pPr>
          </a:p>
          <a:p>
            <a:pPr algn="just">
              <a:lnSpc>
                <a:spcPts val="3409"/>
              </a:lnSpc>
            </a:pPr>
            <a:r>
              <a:rPr lang="en-US" sz="2841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Need</a:t>
            </a:r>
          </a:p>
          <a:p>
            <a:pPr algn="just">
              <a:lnSpc>
                <a:spcPts val="3409"/>
              </a:lnSpc>
            </a:pPr>
            <a:r>
              <a:rPr lang="en-US" sz="284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explainable, agent-based AI system that reasons over traffic data and provides clear, human-understandable explanations to support faster and more reliable traffic decisions.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9019" y="698202"/>
            <a:ext cx="4657382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b="true" sz="3999" u="sng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Problem statement 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48608" y="1574703"/>
            <a:ext cx="15990775" cy="570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9"/>
              </a:lnSpc>
            </a:pPr>
            <a:r>
              <a:rPr lang="en-US" sz="2899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Explainable Agentic AI System</a:t>
            </a:r>
          </a:p>
          <a:p>
            <a:pPr algn="l">
              <a:lnSpc>
                <a:spcPts val="3479"/>
              </a:lnSpc>
            </a:pPr>
          </a:p>
          <a:p>
            <a:pPr algn="l" marL="626106" indent="-313053" lvl="1">
              <a:lnSpc>
                <a:spcPts val="3479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multi-ag</a:t>
            </a:r>
            <a:r>
              <a:rPr lang="en-US" sz="28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 AI architecture designed to reason step-by-step, similar to how human traffic operators analyze congestion</a:t>
            </a:r>
          </a:p>
          <a:p>
            <a:pPr algn="l" marL="626106" indent="-313053" lvl="1">
              <a:lnSpc>
                <a:spcPts val="3479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Specialized agents independently analyze traffic signals, causal factors, and contextual conditions, improving transparency</a:t>
            </a:r>
          </a:p>
          <a:p>
            <a:pPr algn="l" marL="626106" indent="-313053" lvl="1">
              <a:lnSpc>
                <a:spcPts val="3479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Built using IBM watsonx.ai and Granite foundation models for reliable, instruction-driven reasoning</a:t>
            </a:r>
          </a:p>
          <a:p>
            <a:pPr algn="l" marL="626106" indent="-313053" lvl="1">
              <a:lnSpc>
                <a:spcPts val="3479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Integrates Retrieval Augmented Generation (RAG) to ground explanations in verified traffic knowledge</a:t>
            </a:r>
          </a:p>
          <a:p>
            <a:pPr algn="l">
              <a:lnSpc>
                <a:spcPts val="3479"/>
              </a:lnSpc>
            </a:pPr>
            <a:r>
              <a:rPr lang="en-US" sz="2899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Delivers:</a:t>
            </a:r>
          </a:p>
          <a:p>
            <a:pPr algn="l" marL="626106" indent="-313053" lvl="1">
              <a:lnSpc>
                <a:spcPts val="3479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Structured outputs for system integration and automation</a:t>
            </a:r>
          </a:p>
          <a:p>
            <a:pPr algn="l">
              <a:lnSpc>
                <a:spcPts val="3479"/>
              </a:lnSpc>
            </a:pPr>
            <a:r>
              <a:rPr lang="en-US" sz="28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Human-readable explanations to support operator decision-making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04300" y="709612"/>
            <a:ext cx="6625904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b="true" sz="3999" u="sng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Proposed solution 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669868"/>
            <a:ext cx="16072074" cy="782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10"/>
              </a:lnSpc>
              <a:spcBef>
                <a:spcPct val="0"/>
              </a:spcBef>
            </a:pPr>
            <a:r>
              <a:rPr lang="en-US" b="true" sz="4675" u="sng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Need of the Project</a:t>
            </a:r>
          </a:p>
          <a:p>
            <a:pPr algn="l">
              <a:lnSpc>
                <a:spcPts val="5610"/>
              </a:lnSpc>
              <a:spcBef>
                <a:spcPct val="0"/>
              </a:spcBef>
            </a:pPr>
          </a:p>
          <a:p>
            <a:pPr algn="l" marL="706584" indent="-353292" lvl="1">
              <a:lnSpc>
                <a:spcPts val="3927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Urban traffic systems can detect congestion </a:t>
            </a:r>
            <a:r>
              <a:rPr lang="en-US" sz="3272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but fail to explain why it </a:t>
            </a: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occurs</a:t>
            </a:r>
          </a:p>
          <a:p>
            <a:pPr algn="l" marL="706584" indent="-353292" lvl="1">
              <a:lnSpc>
                <a:spcPts val="3927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Traffic operators </a:t>
            </a:r>
            <a:r>
              <a:rPr lang="en-US" sz="3272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still rely on manual interpretation</a:t>
            </a: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-US" sz="3272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sl</a:t>
            </a: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owing</a:t>
            </a:r>
            <a:r>
              <a:rPr lang="en-US" sz="3272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down </a:t>
            </a: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decision-making</a:t>
            </a:r>
          </a:p>
          <a:p>
            <a:pPr algn="l" marL="706584" indent="-353292" lvl="1">
              <a:lnSpc>
                <a:spcPts val="3927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</a:t>
            </a:r>
            <a:r>
              <a:rPr lang="en-US" sz="3272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</a:t>
            </a: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ns focus on visualization, not reasoning or causality</a:t>
            </a:r>
          </a:p>
          <a:p>
            <a:pPr algn="l">
              <a:lnSpc>
                <a:spcPts val="4067"/>
              </a:lnSpc>
            </a:pPr>
            <a:r>
              <a:rPr lang="en-US" b="true" sz="3389" u="non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Lack of explainability</a:t>
            </a:r>
            <a:r>
              <a:rPr lang="en-US" b="true" sz="3389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leads to:</a:t>
            </a:r>
          </a:p>
          <a:p>
            <a:pPr algn="l" marL="706584" indent="-353292" lvl="1">
              <a:lnSpc>
                <a:spcPts val="3927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Delayed responses</a:t>
            </a:r>
          </a:p>
          <a:p>
            <a:pPr algn="l" marL="706584" indent="-353292" lvl="1">
              <a:lnSpc>
                <a:spcPts val="3927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Inefficient traffic management</a:t>
            </a:r>
          </a:p>
          <a:p>
            <a:pPr algn="l" marL="706584" indent="-353292" lvl="1">
              <a:lnSpc>
                <a:spcPts val="3927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Reduced trust in automated sys</a:t>
            </a:r>
            <a:r>
              <a:rPr lang="en-US" sz="3272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</a:t>
            </a: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3272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</a:p>
          <a:p>
            <a:pPr algn="l" marL="706584" indent="-353292" lvl="1">
              <a:lnSpc>
                <a:spcPts val="3927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a need for an explainable AI system that:</a:t>
            </a:r>
          </a:p>
          <a:p>
            <a:pPr algn="l" marL="706584" indent="-353292" lvl="1">
              <a:lnSpc>
                <a:spcPts val="3927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Analyzes traffic data contextually</a:t>
            </a:r>
          </a:p>
          <a:p>
            <a:pPr algn="l" marL="706584" indent="-353292" lvl="1">
              <a:lnSpc>
                <a:spcPts val="3927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Identifies root causes of congestion</a:t>
            </a:r>
          </a:p>
          <a:p>
            <a:pPr algn="l" marL="706584" indent="-353292" lvl="1">
              <a:lnSpc>
                <a:spcPts val="3927"/>
              </a:lnSpc>
              <a:spcBef>
                <a:spcPct val="0"/>
              </a:spcBef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Provides </a:t>
            </a:r>
            <a:r>
              <a:rPr lang="en-US" sz="3272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clear, human-readable explanations</a:t>
            </a:r>
          </a:p>
          <a:p>
            <a:pPr algn="l">
              <a:lnSpc>
                <a:spcPts val="3646"/>
              </a:lnSpc>
              <a:spcBef>
                <a:spcPct val="0"/>
              </a:spcBef>
            </a:pPr>
            <a:r>
              <a:rPr lang="en-US" sz="3038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Therefore, this project bridges the gap between traffic congestion detection and actionable, explainable intelligence for smarter urban mobility.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12843" y="1308443"/>
            <a:ext cx="15334612" cy="7235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9646" indent="-304823" lvl="1">
              <a:lnSpc>
                <a:spcPts val="3388"/>
              </a:lnSpc>
              <a:buFont typeface="Arial"/>
              <a:buChar char="•"/>
            </a:pPr>
            <a:r>
              <a:rPr lang="en-US" b="true" sz="2823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Traffic Control Authorities</a:t>
            </a:r>
          </a:p>
          <a:p>
            <a:pPr algn="l">
              <a:lnSpc>
                <a:spcPts val="3388"/>
              </a:lnSpc>
            </a:pPr>
            <a:r>
              <a:rPr lang="en-US" sz="282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explainable congestion insight</a:t>
            </a:r>
            <a:r>
              <a:rPr lang="en-US" sz="282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to take timely operational actions such as signal optimization, diversions, and incident management.</a:t>
            </a:r>
          </a:p>
          <a:p>
            <a:pPr algn="l">
              <a:lnSpc>
                <a:spcPts val="3388"/>
              </a:lnSpc>
            </a:pPr>
          </a:p>
          <a:p>
            <a:pPr algn="l" marL="609646" indent="-304823" lvl="1">
              <a:lnSpc>
                <a:spcPts val="3388"/>
              </a:lnSpc>
              <a:buFont typeface="Arial"/>
              <a:buChar char="•"/>
            </a:pPr>
            <a:r>
              <a:rPr lang="en-US" b="true" sz="2823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Smart City Administrators &amp; Urban Planners</a:t>
            </a:r>
          </a:p>
          <a:p>
            <a:pPr algn="l">
              <a:lnSpc>
                <a:spcPts val="3388"/>
              </a:lnSpc>
            </a:pPr>
            <a:r>
              <a:rPr lang="en-US" sz="282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Leverage transparent traffic explanations to analyze congestion patterns and plan long-term infrastructure and mobility strategies.</a:t>
            </a:r>
          </a:p>
          <a:p>
            <a:pPr algn="l">
              <a:lnSpc>
                <a:spcPts val="3388"/>
              </a:lnSpc>
            </a:pPr>
          </a:p>
          <a:p>
            <a:pPr algn="l" marL="609646" indent="-304823" lvl="1">
              <a:lnSpc>
                <a:spcPts val="3388"/>
              </a:lnSpc>
              <a:buFont typeface="Arial"/>
              <a:buChar char="•"/>
            </a:pPr>
            <a:r>
              <a:rPr lang="en-US" b="true" sz="2823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Emergency Response &amp; Law Enforcement Teams</a:t>
            </a:r>
          </a:p>
          <a:p>
            <a:pPr algn="l">
              <a:lnSpc>
                <a:spcPts val="3388"/>
              </a:lnSpc>
            </a:pPr>
            <a:r>
              <a:rPr lang="en-US" sz="282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Gain rapid clarity on congestion causes to plan faster routes and coordinate emergency responses effectively.</a:t>
            </a:r>
          </a:p>
          <a:p>
            <a:pPr algn="l">
              <a:lnSpc>
                <a:spcPts val="3388"/>
              </a:lnSpc>
            </a:pPr>
          </a:p>
          <a:p>
            <a:pPr algn="l" marL="609646" indent="-304823" lvl="1">
              <a:lnSpc>
                <a:spcPts val="3388"/>
              </a:lnSpc>
              <a:buFont typeface="Arial"/>
              <a:buChar char="•"/>
            </a:pPr>
            <a:r>
              <a:rPr lang="en-US" b="true" sz="2823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Public Transport Operators</a:t>
            </a:r>
          </a:p>
          <a:p>
            <a:pPr algn="l">
              <a:lnSpc>
                <a:spcPts val="3388"/>
              </a:lnSpc>
            </a:pPr>
            <a:r>
              <a:rPr lang="en-US" sz="282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82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ptimize routes, schedules, and fleet deployment using congestion-aware, explainable insights.</a:t>
            </a:r>
          </a:p>
          <a:p>
            <a:pPr algn="l">
              <a:lnSpc>
                <a:spcPts val="3388"/>
              </a:lnSpc>
            </a:pPr>
          </a:p>
          <a:p>
            <a:pPr algn="l" marL="609646" indent="-304823" lvl="1">
              <a:lnSpc>
                <a:spcPts val="3388"/>
              </a:lnSpc>
              <a:buFont typeface="Arial"/>
              <a:buChar char="•"/>
            </a:pPr>
            <a:r>
              <a:rPr lang="en-US" b="true" sz="2823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City Governance &amp; Policy Makers</a:t>
            </a:r>
          </a:p>
          <a:p>
            <a:pPr algn="l">
              <a:lnSpc>
                <a:spcPts val="3388"/>
              </a:lnSpc>
            </a:pPr>
            <a:r>
              <a:rPr lang="en-US" sz="282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Rely on explainable AI outputs for accountable decision-making, policy formulation, and public trust.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41483" y="457200"/>
            <a:ext cx="806177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b="true" sz="3600" u="sng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End user of project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57300" y="457200"/>
            <a:ext cx="10501884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b="true" sz="3999" u="sng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Technology Used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57300" y="1354674"/>
            <a:ext cx="16002000" cy="795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4731" indent="-277365" lvl="1">
              <a:lnSpc>
                <a:spcPts val="3678"/>
              </a:lnSpc>
              <a:buFont typeface="Arial"/>
              <a:buChar char="•"/>
            </a:pPr>
            <a:r>
              <a:rPr lang="en-US" b="true" sz="3065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IBM watsonx.ai</a:t>
            </a:r>
          </a:p>
          <a:p>
            <a:pPr algn="l">
              <a:lnSpc>
                <a:spcPts val="3678"/>
              </a:lnSpc>
            </a:pPr>
            <a:r>
              <a:rPr lang="en-US" sz="30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Enterprise-grade AI platform used to run, manage, and deploy foundation models with reliability and governance.</a:t>
            </a:r>
          </a:p>
          <a:p>
            <a:pPr algn="l" marL="554731" indent="-277365" lvl="1">
              <a:lnSpc>
                <a:spcPts val="3678"/>
              </a:lnSpc>
              <a:buFont typeface="Arial"/>
              <a:buChar char="•"/>
            </a:pPr>
            <a:r>
              <a:rPr lang="en-US" b="true" sz="3065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IBM Granite 3-3-70B Instruct</a:t>
            </a:r>
          </a:p>
          <a:p>
            <a:pPr algn="l">
              <a:lnSpc>
                <a:spcPts val="3678"/>
              </a:lnSpc>
            </a:pPr>
            <a:r>
              <a:rPr lang="en-US" sz="30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Large-scale instruction-tuned foundation model enabling step-by-step, explainable reasoning across traffic scenarios.</a:t>
            </a:r>
          </a:p>
          <a:p>
            <a:pPr algn="l" marL="554731" indent="-277365" lvl="1">
              <a:lnSpc>
                <a:spcPts val="3678"/>
              </a:lnSpc>
              <a:buFont typeface="Arial"/>
              <a:buChar char="•"/>
            </a:pPr>
            <a:r>
              <a:rPr lang="en-US" b="true" sz="3065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Langflow</a:t>
            </a:r>
          </a:p>
          <a:p>
            <a:pPr algn="l">
              <a:lnSpc>
                <a:spcPts val="3678"/>
              </a:lnSpc>
            </a:pPr>
            <a:r>
              <a:rPr lang="en-US" sz="30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 orchestration framework used to design and manage a multi-agent AI system with clear reasoning pipelines.</a:t>
            </a:r>
          </a:p>
          <a:p>
            <a:pPr algn="l" marL="554731" indent="-277365" lvl="1">
              <a:lnSpc>
                <a:spcPts val="3678"/>
              </a:lnSpc>
              <a:buFont typeface="Arial"/>
              <a:buChar char="•"/>
            </a:pPr>
            <a:r>
              <a:rPr lang="en-US" b="true" sz="3065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Astra DB (Vector Database)</a:t>
            </a:r>
          </a:p>
          <a:p>
            <a:pPr algn="l">
              <a:lnSpc>
                <a:spcPts val="3678"/>
              </a:lnSpc>
            </a:pPr>
            <a:r>
              <a:rPr lang="en-US" sz="30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Stores and retrieves traffic knowledge using embeddings, enabling context-aware and grounded AI responses.</a:t>
            </a:r>
          </a:p>
          <a:p>
            <a:pPr algn="l" marL="554731" indent="-277365" lvl="1">
              <a:lnSpc>
                <a:spcPts val="3678"/>
              </a:lnSpc>
              <a:buFont typeface="Arial"/>
              <a:buChar char="•"/>
            </a:pPr>
            <a:r>
              <a:rPr lang="en-US" b="true" sz="3065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Retrieval Augmented Generation (RAG)</a:t>
            </a:r>
          </a:p>
          <a:p>
            <a:pPr algn="l">
              <a:lnSpc>
                <a:spcPts val="3678"/>
              </a:lnSpc>
            </a:pPr>
            <a:r>
              <a:rPr lang="en-US" sz="30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Ensures AI outputs are grounded in verified traffic documents, improving trust and reducing hallucinations.</a:t>
            </a:r>
          </a:p>
          <a:p>
            <a:pPr algn="l" marL="554731" indent="-277365" lvl="1">
              <a:lnSpc>
                <a:spcPts val="3678"/>
              </a:lnSpc>
              <a:buFont typeface="Arial"/>
              <a:buChar char="•"/>
            </a:pPr>
            <a:r>
              <a:rPr lang="en-US" b="true" sz="3065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Prompt Templates &amp; Agents</a:t>
            </a:r>
          </a:p>
          <a:p>
            <a:pPr algn="l">
              <a:lnSpc>
                <a:spcPts val="3678"/>
              </a:lnSpc>
            </a:pPr>
            <a:r>
              <a:rPr lang="en-US" sz="30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Enforces structured reasoning, role-based analysis, and human-readable explanations.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28086" y="341919"/>
            <a:ext cx="9666742" cy="1162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9"/>
              </a:lnSpc>
            </a:pPr>
            <a:r>
              <a:rPr lang="en-US" b="true" sz="5250" u="sng">
                <a:solidFill>
                  <a:srgbClr val="051D3A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Novelty and Uniqueness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59528" y="1721682"/>
            <a:ext cx="15585454" cy="7016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0065" indent="-285033" lvl="1">
              <a:lnSpc>
                <a:spcPts val="4198"/>
              </a:lnSpc>
              <a:buFont typeface="Arial"/>
              <a:buChar char="•"/>
            </a:pPr>
            <a:r>
              <a:rPr lang="en-US" b="true" sz="2640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Agentic</a:t>
            </a:r>
            <a:r>
              <a:rPr lang="en-US" b="true" sz="2640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AI over Monolithic Models</a:t>
            </a:r>
          </a:p>
          <a:p>
            <a:pPr algn="l">
              <a:lnSpc>
                <a:spcPts val="3847"/>
              </a:lnSpc>
            </a:pPr>
            <a:r>
              <a:rPr lang="en-US" sz="2419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Uses multiple specialized AI agents for traffic understanding, causal analysis, and explanation — unlike traditional single-model systems.</a:t>
            </a:r>
          </a:p>
          <a:p>
            <a:pPr algn="l" marL="570065" indent="-285033" lvl="1">
              <a:lnSpc>
                <a:spcPts val="4198"/>
              </a:lnSpc>
              <a:buFont typeface="Arial"/>
              <a:buChar char="•"/>
            </a:pPr>
            <a:r>
              <a:rPr lang="en-US" b="true" sz="2640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Explainability-First Design</a:t>
            </a:r>
          </a:p>
          <a:p>
            <a:pPr algn="l">
              <a:lnSpc>
                <a:spcPts val="3847"/>
              </a:lnSpc>
            </a:pPr>
            <a:r>
              <a:rPr lang="en-US" sz="2419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US" sz="2419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esigned with explanation as a core principle, ensuring every congestion insight is accompanied by clear reasoning.</a:t>
            </a:r>
          </a:p>
          <a:p>
            <a:pPr algn="l" marL="570065" indent="-285033" lvl="1">
              <a:lnSpc>
                <a:spcPts val="4198"/>
              </a:lnSpc>
              <a:buFont typeface="Arial"/>
              <a:buChar char="•"/>
            </a:pPr>
            <a:r>
              <a:rPr lang="en-US" b="true" sz="2640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Structured + Human-Readable Outputs</a:t>
            </a:r>
          </a:p>
          <a:p>
            <a:pPr algn="l">
              <a:lnSpc>
                <a:spcPts val="3847"/>
              </a:lnSpc>
            </a:pPr>
            <a:r>
              <a:rPr lang="en-US" sz="2419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Produces structured outputs for systems and natural-language explanations for human decision-makers.</a:t>
            </a:r>
          </a:p>
          <a:p>
            <a:pPr algn="l" marL="570065" indent="-285033" lvl="1">
              <a:lnSpc>
                <a:spcPts val="4198"/>
              </a:lnSpc>
              <a:buFont typeface="Arial"/>
              <a:buChar char="•"/>
            </a:pPr>
            <a:r>
              <a:rPr lang="en-US" b="true" sz="2640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IBM-Native, Responsible AI Approach</a:t>
            </a:r>
          </a:p>
          <a:p>
            <a:pPr algn="l">
              <a:lnSpc>
                <a:spcPts val="3847"/>
              </a:lnSpc>
            </a:pPr>
            <a:r>
              <a:rPr lang="en-US" sz="2419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Built entirely using IBM watsonx.ai and Granite models, aligning with IBM’s Responsible AI principles for public-sector readiness.</a:t>
            </a:r>
          </a:p>
          <a:p>
            <a:pPr algn="l" marL="570065" indent="-285033" lvl="1">
              <a:lnSpc>
                <a:spcPts val="4198"/>
              </a:lnSpc>
              <a:buFont typeface="Arial"/>
              <a:buChar char="•"/>
            </a:pPr>
            <a:r>
              <a:rPr lang="en-US" b="true" sz="2640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Context-Aware Traffic Intelligence</a:t>
            </a:r>
          </a:p>
          <a:p>
            <a:pPr algn="l">
              <a:lnSpc>
                <a:spcPts val="3847"/>
              </a:lnSpc>
            </a:pPr>
            <a:r>
              <a:rPr lang="en-US" sz="2419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419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onsiders time, location, and situational context instead of generating generic congestion alerts.</a:t>
            </a:r>
          </a:p>
          <a:p>
            <a:pPr algn="l" marL="570065" indent="-285033" lvl="1">
              <a:lnSpc>
                <a:spcPts val="4198"/>
              </a:lnSpc>
              <a:buFont typeface="Arial"/>
              <a:buChar char="•"/>
            </a:pPr>
            <a:r>
              <a:rPr lang="en-US" b="true" sz="2640">
                <a:solidFill>
                  <a:srgbClr val="2B354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Scalable and Modular Architecture</a:t>
            </a:r>
          </a:p>
          <a:p>
            <a:pPr algn="l">
              <a:lnSpc>
                <a:spcPts val="3847"/>
              </a:lnSpc>
            </a:pPr>
            <a:r>
              <a:rPr lang="en-US" sz="2419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19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gent-based design enables easy extension across cities, data sources, and use cases without redesign.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3692" y="9473279"/>
            <a:ext cx="17280607" cy="465077"/>
            <a:chOff x="0" y="0"/>
            <a:chExt cx="23040810" cy="6201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040848" cy="620141"/>
            </a:xfrm>
            <a:custGeom>
              <a:avLst/>
              <a:gdLst/>
              <a:ahLst/>
              <a:cxnLst/>
              <a:rect r="r" b="b" t="t" l="l"/>
              <a:pathLst>
                <a:path h="620141" w="23040848">
                  <a:moveTo>
                    <a:pt x="0" y="0"/>
                  </a:moveTo>
                  <a:lnTo>
                    <a:pt x="23040848" y="0"/>
                  </a:lnTo>
                  <a:lnTo>
                    <a:pt x="23040848" y="620141"/>
                  </a:lnTo>
                  <a:lnTo>
                    <a:pt x="0" y="620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8" t="0" r="-798" b="6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186383" y="1219598"/>
            <a:ext cx="13184187" cy="8038702"/>
          </a:xfrm>
          <a:custGeom>
            <a:avLst/>
            <a:gdLst/>
            <a:ahLst/>
            <a:cxnLst/>
            <a:rect r="r" b="b" t="t" l="l"/>
            <a:pathLst>
              <a:path h="8038702" w="13184187">
                <a:moveTo>
                  <a:pt x="0" y="0"/>
                </a:moveTo>
                <a:lnTo>
                  <a:pt x="13184188" y="0"/>
                </a:lnTo>
                <a:lnTo>
                  <a:pt x="13184188" y="8038702"/>
                </a:lnTo>
                <a:lnTo>
                  <a:pt x="0" y="80387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85" t="-9446" r="-1964" b="-2899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03692" y="495671"/>
            <a:ext cx="12128887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b="true" sz="3600" u="sng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Technical flow diagram - Architecture blueprint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DAHAGddDQys</dc:identifier>
  <dcterms:modified xsi:type="dcterms:W3CDTF">2011-08-01T06:04:30Z</dcterms:modified>
  <cp:revision>1</cp:revision>
  <dc:title>Hackthon Project Presentation Template (1).pptx</dc:title>
</cp:coreProperties>
</file>

<file path=docProps/thumbnail.jpeg>
</file>